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Instrument Sans Medium" panose="020B0604020202020204" charset="0"/>
      <p:regular r:id="rId8"/>
    </p:embeddedFont>
    <p:embeddedFont>
      <p:font typeface="Instrument Sans Semi Bold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170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pic>
        <p:nvPicPr>
          <p:cNvPr id="3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4697"/>
            </a:avLst>
          </a:prstGeom>
          <a:solidFill>
            <a:srgbClr val="FFFFFF"/>
          </a:solidFill>
          <a:ln w="15240">
            <a:solidFill>
              <a:srgbClr val="BBD9F5"/>
            </a:solidFill>
            <a:prstDash val="solid"/>
          </a:ln>
          <a:effectLst>
            <a:outerShdw dist="100330" dir="2700000" algn="bl" rotWithShape="0">
              <a:srgbClr val="BBD9F5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13763387" cy="774192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4697"/>
            </a:avLst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317307" y="3036386"/>
            <a:ext cx="11995785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400"/>
              </a:lnSpc>
              <a:buNone/>
            </a:pPr>
            <a:r>
              <a:rPr lang="en-US" sz="9900" dirty="0" err="1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Tâm</a:t>
            </a:r>
            <a:r>
              <a:rPr lang="en-US" sz="9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lý học và Nhân cách</a:t>
            </a:r>
            <a:endParaRPr lang="en-US" sz="9900" dirty="0"/>
          </a:p>
        </p:txBody>
      </p:sp>
      <p:sp>
        <p:nvSpPr>
          <p:cNvPr id="6" name="Text 3"/>
          <p:cNvSpPr/>
          <p:nvPr/>
        </p:nvSpPr>
        <p:spPr>
          <a:xfrm>
            <a:off x="1317306" y="6677065"/>
            <a:ext cx="11995785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Khám phá bản chất tâm lý, các quá trình tâm lý, và vai trò của nhân cách trong cuộc sống con người</a:t>
            </a:r>
            <a:endParaRPr lang="en-US" sz="1950" dirty="0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32783C03-5C67-79F7-5F2E-B92A30321C75}"/>
              </a:ext>
            </a:extLst>
          </p:cNvPr>
          <p:cNvSpPr/>
          <p:nvPr/>
        </p:nvSpPr>
        <p:spPr>
          <a:xfrm>
            <a:off x="1160980" y="566856"/>
            <a:ext cx="12339263" cy="1578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200"/>
              </a:lnSpc>
              <a:buNone/>
            </a:pPr>
            <a:r>
              <a:rPr lang="vi-VN" sz="3900" dirty="0">
                <a:solidFill>
                  <a:srgbClr val="091C53"/>
                </a:solidFill>
              </a:rPr>
              <a:t>Các thành viên: Tòng Thị Khánh Huyền</a:t>
            </a:r>
          </a:p>
          <a:p>
            <a:pPr marL="0" indent="0" algn="l">
              <a:lnSpc>
                <a:spcPts val="6200"/>
              </a:lnSpc>
              <a:buNone/>
            </a:pPr>
            <a:r>
              <a:rPr lang="vi-VN" sz="3900" dirty="0">
                <a:solidFill>
                  <a:srgbClr val="091C53"/>
                </a:solidFill>
              </a:rPr>
              <a:t>                           Cà Thị Lan Nhi</a:t>
            </a:r>
          </a:p>
          <a:p>
            <a:pPr marL="0" indent="0" algn="l">
              <a:lnSpc>
                <a:spcPts val="6200"/>
              </a:lnSpc>
              <a:buNone/>
            </a:pPr>
            <a:r>
              <a:rPr lang="vi-VN" sz="3900" dirty="0"/>
              <a:t>                          Quàng Thị Minh nGuyệt</a:t>
            </a:r>
            <a:endParaRPr lang="en-US" sz="39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4697"/>
            </a:avLst>
          </a:prstGeom>
          <a:solidFill>
            <a:srgbClr val="FFFFFF"/>
          </a:solidFill>
          <a:ln w="15240">
            <a:solidFill>
              <a:srgbClr val="BBD9F5"/>
            </a:solidFill>
            <a:prstDash val="solid"/>
          </a:ln>
          <a:effectLst>
            <a:outerShdw dist="100330" dir="2700000" algn="bl" rotWithShape="0">
              <a:srgbClr val="BBD9F5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5419249" cy="77419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78548" y="1993821"/>
            <a:ext cx="6834426" cy="1578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200"/>
              </a:lnSpc>
              <a:buNone/>
            </a:pPr>
            <a:r>
              <a:rPr lang="en-US" sz="4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1. Bản chất phản ánh tâm lý</a:t>
            </a:r>
            <a:endParaRPr lang="en-US" sz="4950" dirty="0"/>
          </a:p>
        </p:txBody>
      </p:sp>
      <p:sp>
        <p:nvSpPr>
          <p:cNvPr id="5" name="Text 2"/>
          <p:cNvSpPr/>
          <p:nvPr/>
        </p:nvSpPr>
        <p:spPr>
          <a:xfrm>
            <a:off x="6478548" y="3950851"/>
            <a:ext cx="6834426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Tâm lý là quá trình phản ánh chủ quan của thế giới khách quan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78548" y="4847153"/>
            <a:ext cx="683442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Là sản phẩm của hoạt động não bộ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478548" y="5339477"/>
            <a:ext cx="683442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Có tính chủ quan, tích cực và sáng tạo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6478548" y="5831800"/>
            <a:ext cx="6834426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Phản ánh đúng nhưng không hoàn toàn chính xác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5796677" y="7389733"/>
            <a:ext cx="1962626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Gamma Tips &amp; Tricks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3660636" y="7389733"/>
            <a:ext cx="334208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350" dirty="0"/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41920"/>
          </a:xfrm>
          <a:prstGeom prst="roundRect">
            <a:avLst>
              <a:gd name="adj" fmla="val 4697"/>
            </a:avLst>
          </a:prstGeom>
          <a:solidFill>
            <a:srgbClr val="FFFFFF"/>
          </a:solidFill>
          <a:ln w="15240">
            <a:solidFill>
              <a:srgbClr val="BBD9F5"/>
            </a:solidFill>
            <a:prstDash val="solid"/>
          </a:ln>
          <a:effectLst>
            <a:outerShdw dist="100330" dir="2700000" algn="bl" rotWithShape="0">
              <a:srgbClr val="BBD9F5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1317308" y="1799749"/>
            <a:ext cx="9540597" cy="789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200"/>
              </a:lnSpc>
              <a:buNone/>
            </a:pPr>
            <a:r>
              <a:rPr lang="en-US" sz="4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2. Phân biệt các khía cạnh tâm lý</a:t>
            </a:r>
            <a:endParaRPr lang="en-US" sz="4950" dirty="0"/>
          </a:p>
        </p:txBody>
      </p:sp>
      <p:sp>
        <p:nvSpPr>
          <p:cNvPr id="4" name="Shape 2"/>
          <p:cNvSpPr/>
          <p:nvPr/>
        </p:nvSpPr>
        <p:spPr>
          <a:xfrm>
            <a:off x="1317308" y="3093958"/>
            <a:ext cx="3830241" cy="3335893"/>
          </a:xfrm>
          <a:prstGeom prst="roundRect">
            <a:avLst>
              <a:gd name="adj" fmla="val 6813"/>
            </a:avLst>
          </a:prstGeom>
          <a:solidFill>
            <a:srgbClr val="E6F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569839" y="3346490"/>
            <a:ext cx="3156704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Quá trình tâm lý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1569839" y="3892391"/>
            <a:ext cx="3325178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Cảm giác, cảm xúc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569839" y="4384715"/>
            <a:ext cx="3325178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Tư duy, trí nhớ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1569839" y="4877038"/>
            <a:ext cx="3325178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Chú ý, tưởng tượng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1569839" y="5369362"/>
            <a:ext cx="3325178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Tính chất: Động, tạm thời</a:t>
            </a:r>
            <a:endParaRPr lang="en-US" sz="1950" dirty="0"/>
          </a:p>
        </p:txBody>
      </p:sp>
      <p:sp>
        <p:nvSpPr>
          <p:cNvPr id="10" name="Shape 8"/>
          <p:cNvSpPr/>
          <p:nvPr/>
        </p:nvSpPr>
        <p:spPr>
          <a:xfrm>
            <a:off x="5400080" y="3093958"/>
            <a:ext cx="3830241" cy="3335893"/>
          </a:xfrm>
          <a:prstGeom prst="roundRect">
            <a:avLst>
              <a:gd name="adj" fmla="val 6813"/>
            </a:avLst>
          </a:prstGeom>
          <a:solidFill>
            <a:srgbClr val="E0F7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652611" y="3346490"/>
            <a:ext cx="3156704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Trạng thái tâm lý</a:t>
            </a:r>
            <a:endParaRPr lang="en-US" sz="2450" dirty="0"/>
          </a:p>
        </p:txBody>
      </p:sp>
      <p:sp>
        <p:nvSpPr>
          <p:cNvPr id="12" name="Text 10"/>
          <p:cNvSpPr/>
          <p:nvPr/>
        </p:nvSpPr>
        <p:spPr>
          <a:xfrm>
            <a:off x="5652611" y="3892391"/>
            <a:ext cx="3325178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Tâm trạng, cảm xúc kéo dài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5652611" y="4788694"/>
            <a:ext cx="3325178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Căng thẳng, thư giãn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5652611" y="5281017"/>
            <a:ext cx="3325178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Tính chất: Tương đối ổn định</a:t>
            </a:r>
            <a:endParaRPr lang="en-US" sz="1950" dirty="0"/>
          </a:p>
        </p:txBody>
      </p:sp>
      <p:sp>
        <p:nvSpPr>
          <p:cNvPr id="15" name="Shape 13"/>
          <p:cNvSpPr/>
          <p:nvPr/>
        </p:nvSpPr>
        <p:spPr>
          <a:xfrm>
            <a:off x="9482852" y="3093958"/>
            <a:ext cx="3830241" cy="3335893"/>
          </a:xfrm>
          <a:prstGeom prst="roundRect">
            <a:avLst>
              <a:gd name="adj" fmla="val 6813"/>
            </a:avLst>
          </a:prstGeom>
          <a:solidFill>
            <a:srgbClr val="F7F2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735383" y="3346490"/>
            <a:ext cx="3156704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Thuộc tính tâm lý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9735383" y="3892391"/>
            <a:ext cx="3325178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Khả năng, tính cách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9735383" y="4384715"/>
            <a:ext cx="3325178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Nhu cầu, động lực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9735383" y="4877038"/>
            <a:ext cx="3325178" cy="80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Tính chất: Bền vững, ổn định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635437" y="7389733"/>
            <a:ext cx="1962626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Gamma Tips &amp; Tricks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13656112" y="7389733"/>
            <a:ext cx="338852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3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90140"/>
          </a:xfrm>
          <a:prstGeom prst="roundRect">
            <a:avLst>
              <a:gd name="adj" fmla="val 3305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71120" dir="2700000" algn="bl" rotWithShape="0">
              <a:srgbClr val="BBD9F5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7526" y="243840"/>
            <a:ext cx="5419249" cy="77901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59180" y="887373"/>
            <a:ext cx="5591651" cy="558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3. Đặc điểm của Nhân cách</a:t>
            </a:r>
            <a:endParaRPr lang="en-US" sz="3500" dirty="0"/>
          </a:p>
        </p:txBody>
      </p:sp>
      <p:sp>
        <p:nvSpPr>
          <p:cNvPr id="5" name="Shape 2"/>
          <p:cNvSpPr/>
          <p:nvPr/>
        </p:nvSpPr>
        <p:spPr>
          <a:xfrm>
            <a:off x="1059180" y="1714143"/>
            <a:ext cx="7350681" cy="1772960"/>
          </a:xfrm>
          <a:prstGeom prst="roundRect">
            <a:avLst>
              <a:gd name="adj" fmla="val 6189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036320" y="1714143"/>
            <a:ext cx="91440" cy="1772960"/>
          </a:xfrm>
          <a:prstGeom prst="roundRect">
            <a:avLst>
              <a:gd name="adj" fmla="val 175969"/>
            </a:avLst>
          </a:prstGeom>
          <a:solidFill>
            <a:srgbClr val="84C1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329333" y="1915716"/>
            <a:ext cx="3007400" cy="279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Thống nhất (Tính nhất quán)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329333" y="2302193"/>
            <a:ext cx="687895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Các đặc điểm tâm lý kết hợp thành một toàn thể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1329333" y="2650808"/>
            <a:ext cx="687895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Tạo nên sự nhất quán trong hành động và suy nghĩ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1329333" y="2999423"/>
            <a:ext cx="687895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Phản ánh cá tính riêng biệt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1059180" y="3665815"/>
            <a:ext cx="7350681" cy="1772960"/>
          </a:xfrm>
          <a:prstGeom prst="roundRect">
            <a:avLst>
              <a:gd name="adj" fmla="val 6189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1036320" y="3665815"/>
            <a:ext cx="91440" cy="1772960"/>
          </a:xfrm>
          <a:prstGeom prst="roundRect">
            <a:avLst>
              <a:gd name="adj" fmla="val 175969"/>
            </a:avLst>
          </a:prstGeom>
          <a:solidFill>
            <a:srgbClr val="84C1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329333" y="3867388"/>
            <a:ext cx="2645688" cy="279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Tích cực (Tính chủ động)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329333" y="4253865"/>
            <a:ext cx="687895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Nhân cách không bị động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1329333" y="4602480"/>
            <a:ext cx="687895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Chủ động thích ứng với môi trường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1329333" y="4951095"/>
            <a:ext cx="687895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Có khả năng tự điều chỉnh và phát triển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1059180" y="5617488"/>
            <a:ext cx="7350681" cy="1772960"/>
          </a:xfrm>
          <a:prstGeom prst="roundRect">
            <a:avLst>
              <a:gd name="adj" fmla="val 6189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1036320" y="5617488"/>
            <a:ext cx="91440" cy="1772960"/>
          </a:xfrm>
          <a:prstGeom prst="roundRect">
            <a:avLst>
              <a:gd name="adj" fmla="val 175969"/>
            </a:avLst>
          </a:prstGeom>
          <a:solidFill>
            <a:srgbClr val="84C1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1329333" y="5819061"/>
            <a:ext cx="2563773" cy="279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Ổn định (Tính bền vững)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329333" y="6205538"/>
            <a:ext cx="687895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Các đặc điểm tâm lý tương đối bền vững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1329333" y="6554153"/>
            <a:ext cx="687895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Không thay đổi dễ dàng theo thời gian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1329333" y="6902767"/>
            <a:ext cx="6878955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Tạo nên sự dự đoán được trong hành vi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576501" y="7612142"/>
            <a:ext cx="1388626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Gamma Tips &amp; Tricks</a:t>
            </a:r>
            <a:endParaRPr lang="en-US" sz="950" dirty="0"/>
          </a:p>
        </p:txBody>
      </p:sp>
      <p:sp>
        <p:nvSpPr>
          <p:cNvPr id="24" name="Text 21"/>
          <p:cNvSpPr/>
          <p:nvPr/>
        </p:nvSpPr>
        <p:spPr>
          <a:xfrm>
            <a:off x="8649057" y="7612142"/>
            <a:ext cx="243483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9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3507" y="243840"/>
            <a:ext cx="13763387" cy="7795379"/>
          </a:xfrm>
          <a:prstGeom prst="roundRect">
            <a:avLst>
              <a:gd name="adj" fmla="val 3206"/>
            </a:avLst>
          </a:prstGeom>
          <a:solidFill>
            <a:srgbClr val="FFFFFF"/>
          </a:solidFill>
          <a:ln w="7620">
            <a:solidFill>
              <a:srgbClr val="BBD9F5"/>
            </a:solidFill>
            <a:prstDash val="solid"/>
          </a:ln>
          <a:effectLst>
            <a:outerShdw dist="68580" dir="2700000" algn="bl" rotWithShape="0">
              <a:srgbClr val="BBD9F5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07" y="243840"/>
            <a:ext cx="5419249" cy="779537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02085" y="868561"/>
            <a:ext cx="4507706" cy="542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4. Vai trò của Giao tiếp</a:t>
            </a:r>
            <a:endParaRPr lang="en-US" sz="3400" dirty="0"/>
          </a:p>
        </p:txBody>
      </p:sp>
      <p:sp>
        <p:nvSpPr>
          <p:cNvPr id="5" name="Text 2"/>
          <p:cNvSpPr/>
          <p:nvPr/>
        </p:nvSpPr>
        <p:spPr>
          <a:xfrm>
            <a:off x="6202085" y="1671161"/>
            <a:ext cx="7387352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Giao tiếp là quá trình trao đổi thông tin, ý tưởng và cảm xúc giữa các cá nhân.</a:t>
            </a:r>
            <a:endParaRPr lang="en-US" sz="1350" dirty="0"/>
          </a:p>
        </p:txBody>
      </p:sp>
      <p:sp>
        <p:nvSpPr>
          <p:cNvPr id="6" name="Shape 3"/>
          <p:cNvSpPr/>
          <p:nvPr/>
        </p:nvSpPr>
        <p:spPr>
          <a:xfrm>
            <a:off x="6202085" y="2236113"/>
            <a:ext cx="86678" cy="86678"/>
          </a:xfrm>
          <a:prstGeom prst="roundRect">
            <a:avLst>
              <a:gd name="adj" fmla="val 527469"/>
            </a:avLst>
          </a:prstGeom>
          <a:solidFill>
            <a:srgbClr val="84C1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462236" y="2143958"/>
            <a:ext cx="2169081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Vai trò quan trọng: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02085" y="2854285"/>
            <a:ext cx="86678" cy="86678"/>
          </a:xfrm>
          <a:prstGeom prst="roundRect">
            <a:avLst>
              <a:gd name="adj" fmla="val 527469"/>
            </a:avLst>
          </a:prstGeom>
          <a:solidFill>
            <a:srgbClr val="84C1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462236" y="2762131"/>
            <a:ext cx="2169081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Phát triển nhân cách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6462236" y="3137297"/>
            <a:ext cx="7127200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Giao tiếp giúp hình thành và phát triển các đặc điểm tâm lý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6202085" y="3854172"/>
            <a:ext cx="86678" cy="86678"/>
          </a:xfrm>
          <a:prstGeom prst="roundRect">
            <a:avLst>
              <a:gd name="adj" fmla="val 527469"/>
            </a:avLst>
          </a:prstGeom>
          <a:solidFill>
            <a:srgbClr val="84C1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462236" y="3762018"/>
            <a:ext cx="2169081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Hiểu biết lẫn nhau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6462236" y="4137184"/>
            <a:ext cx="7127200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Tạo cơ hội để hiểu rõ hơn về người khác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6202085" y="4854059"/>
            <a:ext cx="86678" cy="86678"/>
          </a:xfrm>
          <a:prstGeom prst="roundRect">
            <a:avLst>
              <a:gd name="adj" fmla="val 527469"/>
            </a:avLst>
          </a:prstGeom>
          <a:solidFill>
            <a:srgbClr val="84C1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462236" y="4761905"/>
            <a:ext cx="2251234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Xây dựng mối quan hệ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462236" y="5137071"/>
            <a:ext cx="7127200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Tạo nên các mối liên kết xã hội bền vững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202085" y="5853946"/>
            <a:ext cx="86678" cy="86678"/>
          </a:xfrm>
          <a:prstGeom prst="roundRect">
            <a:avLst>
              <a:gd name="adj" fmla="val 527469"/>
            </a:avLst>
          </a:prstGeom>
          <a:solidFill>
            <a:srgbClr val="84C1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6462236" y="5761792"/>
            <a:ext cx="2169081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Chia sẻ kinh nghiệm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462236" y="6136957"/>
            <a:ext cx="7127200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Học hỏi từ những người khác</a:t>
            </a:r>
            <a:endParaRPr lang="en-US" sz="1350" dirty="0"/>
          </a:p>
        </p:txBody>
      </p:sp>
      <p:sp>
        <p:nvSpPr>
          <p:cNvPr id="20" name="Shape 17"/>
          <p:cNvSpPr/>
          <p:nvPr/>
        </p:nvSpPr>
        <p:spPr>
          <a:xfrm>
            <a:off x="6202085" y="6853833"/>
            <a:ext cx="86678" cy="86678"/>
          </a:xfrm>
          <a:prstGeom prst="roundRect">
            <a:avLst>
              <a:gd name="adj" fmla="val 527469"/>
            </a:avLst>
          </a:prstGeom>
          <a:solidFill>
            <a:srgbClr val="84C1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462236" y="6761678"/>
            <a:ext cx="2169081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Hỗ trợ tâm lý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6462236" y="7136844"/>
            <a:ext cx="7127200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Cung cấp sự hỗ trợ và động viên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5733574" y="7629644"/>
            <a:ext cx="1348859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Gamma Tips &amp; Tricks</a:t>
            </a:r>
            <a:endParaRPr lang="en-US" sz="950" dirty="0"/>
          </a:p>
        </p:txBody>
      </p:sp>
      <p:sp>
        <p:nvSpPr>
          <p:cNvPr id="24" name="Text 21"/>
          <p:cNvSpPr/>
          <p:nvPr/>
        </p:nvSpPr>
        <p:spPr>
          <a:xfrm>
            <a:off x="13825061" y="7629644"/>
            <a:ext cx="232886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0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5</a:t>
            </a:r>
            <a:endParaRPr lang="en-US" sz="9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405</Words>
  <Application>Microsoft Office PowerPoint</Application>
  <PresentationFormat>Custom</PresentationFormat>
  <Paragraphs>63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Instrument Sans Semi Bold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khanhhuyen9297355@outlook.com.vn</cp:lastModifiedBy>
  <cp:revision>3</cp:revision>
  <dcterms:created xsi:type="dcterms:W3CDTF">2025-12-24T02:40:59Z</dcterms:created>
  <dcterms:modified xsi:type="dcterms:W3CDTF">2025-12-28T10:23:51Z</dcterms:modified>
</cp:coreProperties>
</file>